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5" r:id="rId16"/>
    <p:sldId id="356" r:id="rId17"/>
    <p:sldId id="357" r:id="rId18"/>
    <p:sldId id="358" r:id="rId19"/>
    <p:sldId id="359" r:id="rId20"/>
    <p:sldId id="354" r:id="rId21"/>
    <p:sldId id="360" r:id="rId22"/>
    <p:sldId id="361" r:id="rId23"/>
    <p:sldId id="362" r:id="rId24"/>
    <p:sldId id="363" r:id="rId25"/>
    <p:sldId id="364" r:id="rId26"/>
    <p:sldId id="365" r:id="rId27"/>
    <p:sldId id="366" r:id="rId28"/>
    <p:sldId id="367" r:id="rId29"/>
    <p:sldId id="368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CLOUD TECHNOLOGY FUNDAMENTALS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COURSE CODE:</a:t>
            </a:r>
            <a:r>
              <a:rPr lang="en-US" b="1" dirty="0" smtClean="0">
                <a:solidFill>
                  <a:srgbClr val="002060"/>
                </a:solidFill>
              </a:rPr>
              <a:t>21UCA501 UNIT - IV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TITLE: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Defining the Windows Azure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Platform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YEAR: </a:t>
            </a:r>
            <a:r>
              <a:rPr lang="en-US" b="1" dirty="0" smtClean="0">
                <a:solidFill>
                  <a:srgbClr val="002060"/>
                </a:solidFill>
              </a:rPr>
              <a:t>III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/>
              <a:t>Amazon Relational Database Service (RDS</a:t>
            </a:r>
            <a:r>
              <a:rPr lang="en-US" sz="4000" b="1" dirty="0" smtClean="0"/>
              <a:t>)</a:t>
            </a:r>
            <a:br>
              <a:rPr lang="en-US" sz="4000" b="1" dirty="0" smtClean="0"/>
            </a:br>
            <a:r>
              <a:rPr lang="en-US" sz="4000" dirty="0" smtClean="0">
                <a:solidFill>
                  <a:srgbClr val="FF0000"/>
                </a:solidFill>
              </a:rPr>
              <a:t>RDS automatically </a:t>
            </a:r>
            <a:r>
              <a:rPr lang="en-US" sz="4000" dirty="0">
                <a:solidFill>
                  <a:srgbClr val="FF0000"/>
                </a:solidFill>
              </a:rPr>
              <a:t>performs </a:t>
            </a:r>
            <a:r>
              <a:rPr lang="en-US" sz="4000" dirty="0"/>
              <a:t>functions such as </a:t>
            </a:r>
            <a:r>
              <a:rPr lang="en-US" sz="4000" dirty="0">
                <a:solidFill>
                  <a:srgbClr val="FF0000"/>
                </a:solidFill>
              </a:rPr>
              <a:t>backups and is deployable</a:t>
            </a:r>
            <a:r>
              <a:rPr lang="en-US" sz="4000" dirty="0"/>
              <a:t> throughout </a:t>
            </a:r>
            <a:r>
              <a:rPr lang="en-US" sz="4000" dirty="0">
                <a:solidFill>
                  <a:srgbClr val="FF0000"/>
                </a:solidFill>
              </a:rPr>
              <a:t>AWS zones </a:t>
            </a:r>
            <a:r>
              <a:rPr lang="en-US" sz="4000" dirty="0" smtClean="0">
                <a:solidFill>
                  <a:srgbClr val="FF0000"/>
                </a:solidFill>
              </a:rPr>
              <a:t>using the </a:t>
            </a:r>
            <a:r>
              <a:rPr lang="en-US" sz="4000" dirty="0">
                <a:solidFill>
                  <a:srgbClr val="FF0000"/>
                </a:solidFill>
              </a:rPr>
              <a:t>AWS </a:t>
            </a:r>
            <a:r>
              <a:rPr lang="en-US" sz="4000" dirty="0" smtClean="0">
                <a:solidFill>
                  <a:srgbClr val="FF0000"/>
                </a:solidFill>
              </a:rPr>
              <a:t>infrastructure.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28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/>
              <a:t>Amazon Relational Database Service (RDS</a:t>
            </a:r>
            <a:r>
              <a:rPr lang="en-US" sz="4000" b="1" dirty="0" smtClean="0"/>
              <a:t>)</a:t>
            </a:r>
            <a:br>
              <a:rPr lang="en-US" sz="4000" b="1" dirty="0" smtClean="0"/>
            </a:br>
            <a:r>
              <a:rPr lang="en-US" sz="4000" dirty="0"/>
              <a:t>In </a:t>
            </a:r>
            <a:r>
              <a:rPr lang="en-US" sz="4000" dirty="0">
                <a:solidFill>
                  <a:srgbClr val="FF0000"/>
                </a:solidFill>
              </a:rPr>
              <a:t>RDS</a:t>
            </a:r>
            <a:r>
              <a:rPr lang="en-US" sz="4000" dirty="0"/>
              <a:t>, you start by </a:t>
            </a:r>
            <a:r>
              <a:rPr lang="en-US" sz="4000" dirty="0">
                <a:solidFill>
                  <a:srgbClr val="FF0000"/>
                </a:solidFill>
              </a:rPr>
              <a:t>launching a database </a:t>
            </a:r>
            <a:r>
              <a:rPr lang="en-US" sz="4000" dirty="0"/>
              <a:t>instance in the </a:t>
            </a:r>
            <a:r>
              <a:rPr lang="en-US" sz="4000" dirty="0">
                <a:solidFill>
                  <a:srgbClr val="FF0000"/>
                </a:solidFill>
              </a:rPr>
              <a:t>AWS Management Console and assigning</a:t>
            </a:r>
          </a:p>
          <a:p>
            <a:pPr marL="0" indent="0" algn="just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   the </a:t>
            </a:r>
            <a:r>
              <a:rPr lang="en-US" sz="4000" dirty="0">
                <a:solidFill>
                  <a:srgbClr val="FF0000"/>
                </a:solidFill>
              </a:rPr>
              <a:t>DB Instance class </a:t>
            </a:r>
            <a:r>
              <a:rPr lang="en-US" sz="4000" dirty="0"/>
              <a:t>and </a:t>
            </a:r>
            <a:r>
              <a:rPr lang="en-US" sz="4000" dirty="0">
                <a:solidFill>
                  <a:srgbClr val="FF0000"/>
                </a:solidFill>
              </a:rPr>
              <a:t>size of the 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</a:p>
          <a:p>
            <a:pPr marL="0" indent="0" algn="just">
              <a:buNone/>
            </a:pP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     data </a:t>
            </a:r>
            <a:r>
              <a:rPr lang="en-US" sz="4000" dirty="0">
                <a:solidFill>
                  <a:srgbClr val="FF0000"/>
                </a:solidFill>
              </a:rPr>
              <a:t>store.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3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Amazon Relational Database Service (RDS</a:t>
            </a:r>
            <a:r>
              <a:rPr lang="en-US" sz="4000" b="1" dirty="0" smtClean="0"/>
              <a:t>)</a:t>
            </a:r>
            <a:br>
              <a:rPr lang="en-US" sz="4000" b="1" dirty="0" smtClean="0"/>
            </a:br>
            <a:r>
              <a:rPr lang="en-US" sz="4000" dirty="0"/>
              <a:t>The DB Instance is then </a:t>
            </a:r>
            <a:r>
              <a:rPr lang="en-US" sz="4000" dirty="0">
                <a:solidFill>
                  <a:srgbClr val="FF0000"/>
                </a:solidFill>
              </a:rPr>
              <a:t>connected to your </a:t>
            </a:r>
            <a:r>
              <a:rPr lang="en-US" sz="4000" dirty="0" smtClean="0">
                <a:solidFill>
                  <a:srgbClr val="FF0000"/>
                </a:solidFill>
              </a:rPr>
              <a:t>MySQL database.</a:t>
            </a:r>
          </a:p>
          <a:p>
            <a:pPr algn="just"/>
            <a:r>
              <a:rPr lang="en-US" sz="4000" dirty="0"/>
              <a:t>Any database tool that works with </a:t>
            </a:r>
            <a:r>
              <a:rPr lang="en-US" sz="4000" dirty="0">
                <a:solidFill>
                  <a:srgbClr val="FF0000"/>
                </a:solidFill>
              </a:rPr>
              <a:t>MySQL 5.1 </a:t>
            </a:r>
            <a:r>
              <a:rPr lang="en-US" sz="4000" dirty="0"/>
              <a:t>will work with </a:t>
            </a:r>
            <a:r>
              <a:rPr lang="en-US" sz="4000" dirty="0">
                <a:solidFill>
                  <a:srgbClr val="FF0000"/>
                </a:solidFill>
              </a:rPr>
              <a:t>RDS</a:t>
            </a:r>
            <a:r>
              <a:rPr lang="en-US" sz="4000" dirty="0"/>
              <a:t>. Additionally, you </a:t>
            </a:r>
            <a:r>
              <a:rPr lang="en-US" sz="4000" dirty="0" smtClean="0"/>
              <a:t>can </a:t>
            </a:r>
            <a:r>
              <a:rPr lang="en-US" sz="4000" dirty="0" smtClean="0">
                <a:solidFill>
                  <a:srgbClr val="FF0000"/>
                </a:solidFill>
              </a:rPr>
              <a:t>monitor</a:t>
            </a:r>
            <a:r>
              <a:rPr lang="en-US" sz="4000" dirty="0" smtClean="0"/>
              <a:t> </a:t>
            </a:r>
            <a:r>
              <a:rPr lang="en-US" sz="4000" dirty="0">
                <a:solidFill>
                  <a:srgbClr val="FF0000"/>
                </a:solidFill>
              </a:rPr>
              <a:t>your database usage as part of Amazon </a:t>
            </a:r>
            <a:r>
              <a:rPr lang="en-US" sz="4000" dirty="0" err="1">
                <a:solidFill>
                  <a:srgbClr val="FF0000"/>
                </a:solidFill>
              </a:rPr>
              <a:t>CloudWatch</a:t>
            </a:r>
            <a:r>
              <a:rPr lang="en-US" sz="4000" dirty="0">
                <a:solidFill>
                  <a:srgbClr val="FF0000"/>
                </a:solidFill>
              </a:rPr>
              <a:t>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41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/>
              <a:t>Amazon Relational Database Service (RDS</a:t>
            </a:r>
            <a:r>
              <a:rPr lang="en-US" sz="4000" b="1" dirty="0" smtClean="0"/>
              <a:t>)</a:t>
            </a:r>
            <a:br>
              <a:rPr lang="en-US" sz="4000" b="1" dirty="0" smtClean="0"/>
            </a:br>
            <a:r>
              <a:rPr lang="en-US" sz="4000" dirty="0">
                <a:solidFill>
                  <a:srgbClr val="FF0000"/>
                </a:solidFill>
              </a:rPr>
              <a:t>Pricing</a:t>
            </a:r>
            <a:r>
              <a:rPr lang="en-US" sz="4000" dirty="0"/>
              <a:t> is based on </a:t>
            </a:r>
            <a:r>
              <a:rPr lang="en-US" sz="4000" dirty="0">
                <a:solidFill>
                  <a:srgbClr val="FF0000"/>
                </a:solidFill>
              </a:rPr>
              <a:t>machine hour rates by class</a:t>
            </a:r>
            <a:r>
              <a:rPr lang="en-US" sz="4000" dirty="0"/>
              <a:t>, </a:t>
            </a:r>
            <a:r>
              <a:rPr lang="en-US" sz="4000" dirty="0" smtClean="0"/>
              <a:t>by </a:t>
            </a:r>
            <a:r>
              <a:rPr lang="en-US" sz="4000" dirty="0" smtClean="0">
                <a:solidFill>
                  <a:srgbClr val="FF0000"/>
                </a:solidFill>
              </a:rPr>
              <a:t>amount </a:t>
            </a:r>
            <a:r>
              <a:rPr lang="en-US" sz="4000" dirty="0">
                <a:solidFill>
                  <a:srgbClr val="FF0000"/>
                </a:solidFill>
              </a:rPr>
              <a:t>of storage per month</a:t>
            </a:r>
            <a:r>
              <a:rPr lang="en-US" sz="4000" dirty="0"/>
              <a:t>, and </a:t>
            </a:r>
            <a:r>
              <a:rPr lang="en-US" sz="4000" dirty="0">
                <a:solidFill>
                  <a:srgbClr val="FF0000"/>
                </a:solidFill>
              </a:rPr>
              <a:t>per million requests.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3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/>
              <a:t>Amazon Relational Database Service (RDS</a:t>
            </a:r>
            <a:r>
              <a:rPr lang="en-US" sz="4000" b="1" dirty="0" smtClean="0"/>
              <a:t>)</a:t>
            </a:r>
            <a:br>
              <a:rPr lang="en-US" sz="4000" b="1" dirty="0" smtClean="0"/>
            </a:br>
            <a:endParaRPr lang="en-US" sz="4000" b="1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73" y="1600200"/>
            <a:ext cx="8381999" cy="4599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25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4000" b="1" dirty="0" smtClean="0"/>
              <a:t>Amazon Relational Database Service (RDS)</a:t>
            </a:r>
            <a:br>
              <a:rPr lang="en-US" sz="4000" b="1" dirty="0" smtClean="0"/>
            </a:br>
            <a:r>
              <a:rPr lang="en-US" sz="4000" dirty="0" smtClean="0"/>
              <a:t>Among the </a:t>
            </a:r>
            <a:r>
              <a:rPr lang="en-US" sz="4000" dirty="0" smtClean="0">
                <a:solidFill>
                  <a:srgbClr val="FF0000"/>
                </a:solidFill>
              </a:rPr>
              <a:t>important features </a:t>
            </a:r>
            <a:r>
              <a:rPr lang="en-US" sz="4000" dirty="0" smtClean="0"/>
              <a:t>of </a:t>
            </a:r>
            <a:r>
              <a:rPr lang="en-US" sz="4000" dirty="0" smtClean="0">
                <a:solidFill>
                  <a:srgbClr val="FF0000"/>
                </a:solidFill>
              </a:rPr>
              <a:t>RDS</a:t>
            </a:r>
            <a:r>
              <a:rPr lang="en-US" sz="4000" dirty="0" smtClean="0"/>
              <a:t> is the </a:t>
            </a:r>
            <a:r>
              <a:rPr lang="en-US" sz="4000" dirty="0" smtClean="0">
                <a:solidFill>
                  <a:srgbClr val="FF0000"/>
                </a:solidFill>
              </a:rPr>
              <a:t>automated point-in-time backup system</a:t>
            </a:r>
            <a:r>
              <a:rPr lang="en-US" sz="4000" dirty="0" smtClean="0"/>
              <a:t> for data in the database as well as for the </a:t>
            </a:r>
            <a:r>
              <a:rPr lang="en-US" sz="4000" dirty="0" smtClean="0">
                <a:solidFill>
                  <a:srgbClr val="FF0000"/>
                </a:solidFill>
              </a:rPr>
              <a:t>MySQL transaction logs. </a:t>
            </a:r>
            <a:r>
              <a:rPr lang="en-US" sz="4000" dirty="0">
                <a:solidFill>
                  <a:srgbClr val="FF0000"/>
                </a:solidFill>
              </a:rPr>
              <a:t>Backups can be saved for up to eight days</a:t>
            </a:r>
            <a:r>
              <a:rPr lang="en-US" sz="4000" dirty="0"/>
              <a:t>. In</a:t>
            </a:r>
          </a:p>
          <a:p>
            <a:pPr algn="just"/>
            <a:r>
              <a:rPr lang="en-US" sz="4000" dirty="0"/>
              <a:t>addition to </a:t>
            </a:r>
            <a:r>
              <a:rPr lang="en-US" sz="4000" dirty="0">
                <a:solidFill>
                  <a:srgbClr val="FF0000"/>
                </a:solidFill>
              </a:rPr>
              <a:t>backup, RDS supports database snapshots.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9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 smtClean="0"/>
              <a:t>Amazon Relational Database Service (RDS)</a:t>
            </a:r>
            <a:br>
              <a:rPr lang="en-US" sz="4000" b="1" dirty="0" smtClean="0"/>
            </a:br>
            <a:r>
              <a:rPr lang="en-US" sz="4000" dirty="0">
                <a:solidFill>
                  <a:srgbClr val="FF0000"/>
                </a:solidFill>
              </a:rPr>
              <a:t>A DB Snapshot </a:t>
            </a:r>
            <a:r>
              <a:rPr lang="en-US" sz="4000" dirty="0"/>
              <a:t>is stored as a </a:t>
            </a:r>
            <a:r>
              <a:rPr lang="en-US" sz="4000" dirty="0">
                <a:solidFill>
                  <a:srgbClr val="FF0000"/>
                </a:solidFill>
              </a:rPr>
              <a:t>full </a:t>
            </a:r>
            <a:r>
              <a:rPr lang="en-US" sz="4000" dirty="0" smtClean="0">
                <a:solidFill>
                  <a:srgbClr val="FF0000"/>
                </a:solidFill>
              </a:rPr>
              <a:t>database backup</a:t>
            </a:r>
            <a:r>
              <a:rPr lang="en-US" sz="4000" dirty="0" smtClean="0"/>
              <a:t> </a:t>
            </a:r>
            <a:r>
              <a:rPr lang="en-US" sz="4000" dirty="0"/>
              <a:t>and is </a:t>
            </a:r>
            <a:r>
              <a:rPr lang="en-US" sz="4000" dirty="0">
                <a:solidFill>
                  <a:srgbClr val="FF0000"/>
                </a:solidFill>
              </a:rPr>
              <a:t>retained until you specifically delete it from your storage container</a:t>
            </a:r>
            <a:r>
              <a:rPr lang="en-US" sz="4000" dirty="0"/>
              <a:t>. </a:t>
            </a:r>
            <a:r>
              <a:rPr lang="en-US" sz="4000" dirty="0">
                <a:solidFill>
                  <a:srgbClr val="FF0000"/>
                </a:solidFill>
              </a:rPr>
              <a:t>Snapshots</a:t>
            </a:r>
            <a:r>
              <a:rPr lang="en-US" sz="4000" dirty="0"/>
              <a:t> </a:t>
            </a:r>
            <a:r>
              <a:rPr lang="en-US" sz="4000" dirty="0" smtClean="0"/>
              <a:t>may be </a:t>
            </a:r>
            <a:r>
              <a:rPr lang="en-US" sz="4000" dirty="0"/>
              <a:t>scheduled or may be </a:t>
            </a:r>
            <a:r>
              <a:rPr lang="en-US" sz="4000" dirty="0">
                <a:solidFill>
                  <a:srgbClr val="FF0000"/>
                </a:solidFill>
              </a:rPr>
              <a:t>manually initiated by an administrator</a:t>
            </a:r>
            <a:r>
              <a:rPr lang="en-US" sz="4000" dirty="0"/>
              <a:t>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 smtClean="0"/>
              <a:t>Amazon Relational Database Service (RDS)</a:t>
            </a:r>
            <a:br>
              <a:rPr lang="en-US" sz="4000" b="1" dirty="0" smtClean="0"/>
            </a:br>
            <a:r>
              <a:rPr lang="en-US" sz="4000" dirty="0">
                <a:solidFill>
                  <a:srgbClr val="FF0000"/>
                </a:solidFill>
              </a:rPr>
              <a:t>A DB Snapshot </a:t>
            </a:r>
            <a:r>
              <a:rPr lang="en-US" sz="4000" dirty="0"/>
              <a:t>is stored as a </a:t>
            </a:r>
            <a:r>
              <a:rPr lang="en-US" sz="4000" dirty="0">
                <a:solidFill>
                  <a:srgbClr val="FF0000"/>
                </a:solidFill>
              </a:rPr>
              <a:t>full </a:t>
            </a:r>
            <a:r>
              <a:rPr lang="en-US" sz="4000" dirty="0" smtClean="0">
                <a:solidFill>
                  <a:srgbClr val="FF0000"/>
                </a:solidFill>
              </a:rPr>
              <a:t>database backup</a:t>
            </a:r>
            <a:r>
              <a:rPr lang="en-US" sz="4000" dirty="0" smtClean="0"/>
              <a:t> </a:t>
            </a:r>
            <a:r>
              <a:rPr lang="en-US" sz="4000" dirty="0"/>
              <a:t>and is </a:t>
            </a:r>
            <a:r>
              <a:rPr lang="en-US" sz="4000" dirty="0">
                <a:solidFill>
                  <a:srgbClr val="FF0000"/>
                </a:solidFill>
              </a:rPr>
              <a:t>retained until you specifically delete it from your storage container</a:t>
            </a:r>
            <a:r>
              <a:rPr lang="en-US" sz="4000" dirty="0"/>
              <a:t>. </a:t>
            </a:r>
            <a:r>
              <a:rPr lang="en-US" sz="4000" dirty="0">
                <a:solidFill>
                  <a:srgbClr val="FF0000"/>
                </a:solidFill>
              </a:rPr>
              <a:t>Snapshots</a:t>
            </a:r>
            <a:r>
              <a:rPr lang="en-US" sz="4000" dirty="0"/>
              <a:t> </a:t>
            </a:r>
            <a:r>
              <a:rPr lang="en-US" sz="4000" dirty="0" smtClean="0"/>
              <a:t>may be </a:t>
            </a:r>
            <a:r>
              <a:rPr lang="en-US" sz="4000" dirty="0"/>
              <a:t>scheduled or may be </a:t>
            </a:r>
            <a:r>
              <a:rPr lang="en-US" sz="4000" dirty="0">
                <a:solidFill>
                  <a:srgbClr val="FF0000"/>
                </a:solidFill>
              </a:rPr>
              <a:t>manually initiated by an administrator</a:t>
            </a:r>
            <a:r>
              <a:rPr lang="en-US" sz="4000" dirty="0"/>
              <a:t>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21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 smtClean="0"/>
              <a:t>Amazon Relational Database Service (RDS)</a:t>
            </a:r>
            <a:br>
              <a:rPr lang="en-US" sz="4000" b="1" dirty="0" smtClean="0"/>
            </a:br>
            <a:r>
              <a:rPr lang="en-US" sz="4000" dirty="0"/>
              <a:t>The deployment of </a:t>
            </a:r>
            <a:r>
              <a:rPr lang="en-US" sz="4000" dirty="0">
                <a:solidFill>
                  <a:srgbClr val="FF0000"/>
                </a:solidFill>
              </a:rPr>
              <a:t>RDS databases </a:t>
            </a:r>
            <a:r>
              <a:rPr lang="en-US" sz="4000" dirty="0"/>
              <a:t>can be </a:t>
            </a:r>
            <a:r>
              <a:rPr lang="en-US" sz="4000" dirty="0">
                <a:solidFill>
                  <a:srgbClr val="FF0000"/>
                </a:solidFill>
              </a:rPr>
              <a:t>spread among </a:t>
            </a:r>
            <a:r>
              <a:rPr lang="en-US" sz="4000" dirty="0" smtClean="0">
                <a:solidFill>
                  <a:srgbClr val="FF0000"/>
                </a:solidFill>
              </a:rPr>
              <a:t>multiple availability </a:t>
            </a:r>
            <a:r>
              <a:rPr lang="en-US" sz="4000" dirty="0">
                <a:solidFill>
                  <a:srgbClr val="FF0000"/>
                </a:solidFill>
              </a:rPr>
              <a:t>zones </a:t>
            </a:r>
            <a:r>
              <a:rPr lang="en-US" sz="4000" dirty="0"/>
              <a:t>for </a:t>
            </a:r>
            <a:r>
              <a:rPr lang="en-US" sz="4000" dirty="0" smtClean="0"/>
              <a:t>increased </a:t>
            </a:r>
            <a:r>
              <a:rPr lang="en-US" sz="4000" dirty="0" smtClean="0">
                <a:solidFill>
                  <a:srgbClr val="FF0000"/>
                </a:solidFill>
              </a:rPr>
              <a:t>fault </a:t>
            </a:r>
            <a:r>
              <a:rPr lang="en-US" sz="4000" dirty="0">
                <a:solidFill>
                  <a:srgbClr val="FF0000"/>
                </a:solidFill>
              </a:rPr>
              <a:t>tolerance </a:t>
            </a:r>
            <a:r>
              <a:rPr lang="en-US" sz="4000" dirty="0"/>
              <a:t>and </a:t>
            </a:r>
            <a:r>
              <a:rPr lang="en-US" sz="4000" dirty="0">
                <a:solidFill>
                  <a:srgbClr val="FF0000"/>
                </a:solidFill>
              </a:rPr>
              <a:t>data availability</a:t>
            </a:r>
            <a:r>
              <a:rPr lang="en-US" sz="4000" dirty="0"/>
              <a:t>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48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 smtClean="0"/>
              <a:t>Amazon Relational Database Service (RDS)</a:t>
            </a:r>
            <a:br>
              <a:rPr lang="en-US" sz="4000" b="1" dirty="0" smtClean="0"/>
            </a:br>
            <a:r>
              <a:rPr lang="en-US" sz="4000" dirty="0"/>
              <a:t>The deployment of </a:t>
            </a:r>
            <a:r>
              <a:rPr lang="en-US" sz="4000" dirty="0">
                <a:solidFill>
                  <a:srgbClr val="FF0000"/>
                </a:solidFill>
              </a:rPr>
              <a:t>RDS databases </a:t>
            </a:r>
            <a:r>
              <a:rPr lang="en-US" sz="4000" dirty="0"/>
              <a:t>can be </a:t>
            </a:r>
            <a:r>
              <a:rPr lang="en-US" sz="4000" dirty="0">
                <a:solidFill>
                  <a:srgbClr val="FF0000"/>
                </a:solidFill>
              </a:rPr>
              <a:t>spread among </a:t>
            </a:r>
            <a:r>
              <a:rPr lang="en-US" sz="4000" dirty="0" smtClean="0">
                <a:solidFill>
                  <a:srgbClr val="FF0000"/>
                </a:solidFill>
              </a:rPr>
              <a:t>multiple availability </a:t>
            </a:r>
            <a:r>
              <a:rPr lang="en-US" sz="4000" dirty="0">
                <a:solidFill>
                  <a:srgbClr val="FF0000"/>
                </a:solidFill>
              </a:rPr>
              <a:t>zones </a:t>
            </a:r>
            <a:r>
              <a:rPr lang="en-US" sz="4000" dirty="0"/>
              <a:t>for </a:t>
            </a:r>
            <a:r>
              <a:rPr lang="en-US" sz="4000" dirty="0" smtClean="0"/>
              <a:t>increased </a:t>
            </a:r>
            <a:r>
              <a:rPr lang="en-US" sz="4000" dirty="0" smtClean="0">
                <a:solidFill>
                  <a:srgbClr val="FF0000"/>
                </a:solidFill>
              </a:rPr>
              <a:t>fault </a:t>
            </a:r>
            <a:r>
              <a:rPr lang="en-US" sz="4000" dirty="0">
                <a:solidFill>
                  <a:srgbClr val="FF0000"/>
                </a:solidFill>
              </a:rPr>
              <a:t>tolerance </a:t>
            </a:r>
            <a:r>
              <a:rPr lang="en-US" sz="4000" dirty="0"/>
              <a:t>and </a:t>
            </a:r>
            <a:r>
              <a:rPr lang="en-US" sz="4000" dirty="0">
                <a:solidFill>
                  <a:srgbClr val="FF0000"/>
                </a:solidFill>
              </a:rPr>
              <a:t>data availability</a:t>
            </a:r>
            <a:r>
              <a:rPr lang="en-US" sz="4000" dirty="0"/>
              <a:t>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97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/>
              <a:t>Defining the Windows Azure </a:t>
            </a:r>
            <a:r>
              <a:rPr lang="en-US" sz="4000" b="1" dirty="0" smtClean="0"/>
              <a:t>Platform</a:t>
            </a:r>
          </a:p>
          <a:p>
            <a:r>
              <a:rPr lang="en-US" sz="3600" dirty="0"/>
              <a:t>Azure is </a:t>
            </a:r>
            <a:r>
              <a:rPr lang="en-US" sz="3600" dirty="0">
                <a:solidFill>
                  <a:srgbClr val="FF0000"/>
                </a:solidFill>
              </a:rPr>
              <a:t>Microsoft’s Infrastructure as a Service (</a:t>
            </a:r>
            <a:r>
              <a:rPr lang="en-US" sz="3600" dirty="0" err="1">
                <a:solidFill>
                  <a:srgbClr val="FF0000"/>
                </a:solidFill>
              </a:rPr>
              <a:t>IaaS</a:t>
            </a:r>
            <a:r>
              <a:rPr lang="en-US" sz="3600" dirty="0">
                <a:solidFill>
                  <a:srgbClr val="FF0000"/>
                </a:solidFill>
              </a:rPr>
              <a:t>)</a:t>
            </a:r>
            <a:r>
              <a:rPr lang="en-US" sz="3600" dirty="0"/>
              <a:t> Web hosting service. </a:t>
            </a:r>
            <a:r>
              <a:rPr lang="en-US" sz="3600" dirty="0">
                <a:solidFill>
                  <a:srgbClr val="FF0000"/>
                </a:solidFill>
              </a:rPr>
              <a:t>Azure is a deep </a:t>
            </a:r>
            <a:r>
              <a:rPr lang="en-US" sz="3600" dirty="0" smtClean="0">
                <a:solidFill>
                  <a:srgbClr val="FF0000"/>
                </a:solidFill>
              </a:rPr>
              <a:t>blue color</a:t>
            </a:r>
            <a:r>
              <a:rPr lang="en-US" sz="3600" dirty="0"/>
              <a:t>, the color of the </a:t>
            </a:r>
            <a:r>
              <a:rPr lang="en-US" sz="3600" dirty="0">
                <a:solidFill>
                  <a:srgbClr val="FF0000"/>
                </a:solidFill>
              </a:rPr>
              <a:t>clear sky onto </a:t>
            </a:r>
            <a:r>
              <a:rPr lang="en-US" sz="3600" dirty="0" smtClean="0">
                <a:solidFill>
                  <a:srgbClr val="FF0000"/>
                </a:solidFill>
              </a:rPr>
              <a:t>which </a:t>
            </a:r>
            <a:r>
              <a:rPr lang="en-US" sz="3600" dirty="0">
                <a:solidFill>
                  <a:srgbClr val="FF0000"/>
                </a:solidFill>
              </a:rPr>
              <a:t>you can paint clouds</a:t>
            </a:r>
            <a:r>
              <a:rPr lang="en-US" sz="36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4000" b="1" dirty="0"/>
              <a:t>User </a:t>
            </a:r>
            <a:r>
              <a:rPr lang="en-US" sz="4000" b="1" dirty="0" smtClean="0"/>
              <a:t>authentication</a:t>
            </a:r>
          </a:p>
          <a:p>
            <a:pPr algn="just"/>
            <a:r>
              <a:rPr lang="en-US" sz="4000" dirty="0" err="1">
                <a:solidFill>
                  <a:srgbClr val="FF0000"/>
                </a:solidFill>
              </a:rPr>
              <a:t>OpenID</a:t>
            </a:r>
            <a:r>
              <a:rPr lang="en-US" sz="4000" dirty="0"/>
              <a:t> is a developing </a:t>
            </a:r>
            <a:r>
              <a:rPr lang="en-US" sz="4000" dirty="0">
                <a:solidFill>
                  <a:srgbClr val="FF0000"/>
                </a:solidFill>
              </a:rPr>
              <a:t>industry standard for authenticating “end users”</a:t>
            </a:r>
            <a:r>
              <a:rPr lang="en-US" sz="4000" dirty="0"/>
              <a:t> by </a:t>
            </a:r>
            <a:r>
              <a:rPr lang="en-US" sz="4000" dirty="0">
                <a:solidFill>
                  <a:srgbClr val="FF0000"/>
                </a:solidFill>
              </a:rPr>
              <a:t>storing their </a:t>
            </a:r>
            <a:r>
              <a:rPr lang="en-US" sz="4000" dirty="0" smtClean="0">
                <a:solidFill>
                  <a:srgbClr val="FF0000"/>
                </a:solidFill>
              </a:rPr>
              <a:t>digital identity </a:t>
            </a:r>
            <a:r>
              <a:rPr lang="en-US" sz="4000" dirty="0">
                <a:solidFill>
                  <a:srgbClr val="FF0000"/>
                </a:solidFill>
              </a:rPr>
              <a:t>in a common </a:t>
            </a:r>
            <a:r>
              <a:rPr lang="en-US" sz="4000" dirty="0" smtClean="0">
                <a:solidFill>
                  <a:srgbClr val="FF0000"/>
                </a:solidFill>
              </a:rPr>
              <a:t>format.</a:t>
            </a:r>
          </a:p>
          <a:p>
            <a:pPr algn="just"/>
            <a:r>
              <a:rPr lang="en-US" sz="4000" dirty="0"/>
              <a:t>When an </a:t>
            </a:r>
            <a:r>
              <a:rPr lang="en-US" sz="4000" dirty="0">
                <a:solidFill>
                  <a:srgbClr val="FF0000"/>
                </a:solidFill>
              </a:rPr>
              <a:t>identity is created in an </a:t>
            </a:r>
            <a:r>
              <a:rPr lang="en-US" sz="4000" dirty="0" err="1">
                <a:solidFill>
                  <a:srgbClr val="FF0000"/>
                </a:solidFill>
              </a:rPr>
              <a:t>OpenID</a:t>
            </a:r>
            <a:r>
              <a:rPr lang="en-US" sz="4000" dirty="0">
                <a:solidFill>
                  <a:srgbClr val="FF0000"/>
                </a:solidFill>
              </a:rPr>
              <a:t> system, that </a:t>
            </a:r>
            <a:r>
              <a:rPr lang="en-US" sz="4000" dirty="0" smtClean="0">
                <a:solidFill>
                  <a:srgbClr val="FF0000"/>
                </a:solidFill>
              </a:rPr>
              <a:t>information </a:t>
            </a:r>
            <a:r>
              <a:rPr lang="en-US" sz="4000" dirty="0" smtClean="0"/>
              <a:t>is </a:t>
            </a:r>
            <a:r>
              <a:rPr lang="en-US" sz="4000" dirty="0"/>
              <a:t>stored in the system of any </a:t>
            </a:r>
            <a:r>
              <a:rPr lang="en-US" sz="4000" dirty="0" err="1">
                <a:solidFill>
                  <a:srgbClr val="FF0000"/>
                </a:solidFill>
              </a:rPr>
              <a:t>OpenID</a:t>
            </a:r>
            <a:r>
              <a:rPr lang="en-US" sz="4000" dirty="0">
                <a:solidFill>
                  <a:srgbClr val="FF0000"/>
                </a:solidFill>
              </a:rPr>
              <a:t> service provider and translated into a unique identifier.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29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4000" b="1" dirty="0"/>
              <a:t>User </a:t>
            </a:r>
            <a:r>
              <a:rPr lang="en-US" sz="4000" b="1" dirty="0" smtClean="0"/>
              <a:t>authentication</a:t>
            </a:r>
          </a:p>
          <a:p>
            <a:pPr algn="just"/>
            <a:r>
              <a:rPr lang="en-US" sz="4000" dirty="0" err="1">
                <a:solidFill>
                  <a:srgbClr val="FF0000"/>
                </a:solidFill>
              </a:rPr>
              <a:t>OpenID</a:t>
            </a:r>
            <a:r>
              <a:rPr lang="en-US" sz="4000" dirty="0"/>
              <a:t> is a developing </a:t>
            </a:r>
            <a:r>
              <a:rPr lang="en-US" sz="4000" dirty="0">
                <a:solidFill>
                  <a:srgbClr val="FF0000"/>
                </a:solidFill>
              </a:rPr>
              <a:t>industry standard for authenticating “end users”</a:t>
            </a:r>
            <a:r>
              <a:rPr lang="en-US" sz="4000" dirty="0"/>
              <a:t> by </a:t>
            </a:r>
            <a:r>
              <a:rPr lang="en-US" sz="4000" dirty="0">
                <a:solidFill>
                  <a:srgbClr val="FF0000"/>
                </a:solidFill>
              </a:rPr>
              <a:t>storing their </a:t>
            </a:r>
            <a:r>
              <a:rPr lang="en-US" sz="4000" dirty="0" smtClean="0">
                <a:solidFill>
                  <a:srgbClr val="FF0000"/>
                </a:solidFill>
              </a:rPr>
              <a:t>digital identity </a:t>
            </a:r>
            <a:r>
              <a:rPr lang="en-US" sz="4000" dirty="0">
                <a:solidFill>
                  <a:srgbClr val="FF0000"/>
                </a:solidFill>
              </a:rPr>
              <a:t>in a common </a:t>
            </a:r>
            <a:r>
              <a:rPr lang="en-US" sz="4000" dirty="0" smtClean="0">
                <a:solidFill>
                  <a:srgbClr val="FF0000"/>
                </a:solidFill>
              </a:rPr>
              <a:t>format.</a:t>
            </a:r>
          </a:p>
          <a:p>
            <a:pPr algn="just"/>
            <a:r>
              <a:rPr lang="en-US" sz="4000" dirty="0"/>
              <a:t>When an </a:t>
            </a:r>
            <a:r>
              <a:rPr lang="en-US" sz="4000" dirty="0">
                <a:solidFill>
                  <a:srgbClr val="FF0000"/>
                </a:solidFill>
              </a:rPr>
              <a:t>identity is created in an </a:t>
            </a:r>
            <a:r>
              <a:rPr lang="en-US" sz="4000" dirty="0" err="1">
                <a:solidFill>
                  <a:srgbClr val="FF0000"/>
                </a:solidFill>
              </a:rPr>
              <a:t>OpenID</a:t>
            </a:r>
            <a:r>
              <a:rPr lang="en-US" sz="4000" dirty="0">
                <a:solidFill>
                  <a:srgbClr val="FF0000"/>
                </a:solidFill>
              </a:rPr>
              <a:t> system, that </a:t>
            </a:r>
            <a:r>
              <a:rPr lang="en-US" sz="4000" dirty="0" smtClean="0">
                <a:solidFill>
                  <a:srgbClr val="FF0000"/>
                </a:solidFill>
              </a:rPr>
              <a:t>information </a:t>
            </a:r>
            <a:r>
              <a:rPr lang="en-US" sz="4000" dirty="0" smtClean="0"/>
              <a:t>is </a:t>
            </a:r>
            <a:r>
              <a:rPr lang="en-US" sz="4000" dirty="0"/>
              <a:t>stored in the system of any </a:t>
            </a:r>
            <a:r>
              <a:rPr lang="en-US" sz="4000" dirty="0" err="1">
                <a:solidFill>
                  <a:srgbClr val="FF0000"/>
                </a:solidFill>
              </a:rPr>
              <a:t>OpenID</a:t>
            </a:r>
            <a:r>
              <a:rPr lang="en-US" sz="4000" dirty="0">
                <a:solidFill>
                  <a:srgbClr val="FF0000"/>
                </a:solidFill>
              </a:rPr>
              <a:t> service provider and translated into a unique identifier.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36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b="1" dirty="0"/>
              <a:t>User </a:t>
            </a:r>
            <a:r>
              <a:rPr lang="en-US" sz="4000" b="1" dirty="0" smtClean="0"/>
              <a:t>authentication</a:t>
            </a:r>
          </a:p>
          <a:p>
            <a:pPr algn="just"/>
            <a:r>
              <a:rPr lang="en-US" sz="4000" dirty="0">
                <a:solidFill>
                  <a:srgbClr val="FF0000"/>
                </a:solidFill>
              </a:rPr>
              <a:t>Identifiers</a:t>
            </a:r>
            <a:r>
              <a:rPr lang="en-US" sz="4000" dirty="0"/>
              <a:t> take the form of a </a:t>
            </a:r>
            <a:r>
              <a:rPr lang="en-US" sz="4000" dirty="0">
                <a:solidFill>
                  <a:srgbClr val="FF0000"/>
                </a:solidFill>
              </a:rPr>
              <a:t>Uniform Resource Locator (URL) </a:t>
            </a:r>
            <a:r>
              <a:rPr lang="en-US" sz="4000" dirty="0"/>
              <a:t>or as an </a:t>
            </a:r>
            <a:r>
              <a:rPr lang="en-US" sz="4000" dirty="0">
                <a:solidFill>
                  <a:srgbClr val="FF0000"/>
                </a:solidFill>
              </a:rPr>
              <a:t>Extensible </a:t>
            </a:r>
            <a:r>
              <a:rPr lang="en-US" sz="4000" dirty="0" smtClean="0">
                <a:solidFill>
                  <a:srgbClr val="FF0000"/>
                </a:solidFill>
              </a:rPr>
              <a:t>Resource Identifier </a:t>
            </a:r>
            <a:r>
              <a:rPr lang="en-US" sz="4000" dirty="0">
                <a:solidFill>
                  <a:srgbClr val="FF0000"/>
                </a:solidFill>
              </a:rPr>
              <a:t>(XRI)</a:t>
            </a:r>
            <a:r>
              <a:rPr lang="en-US" sz="4000" dirty="0"/>
              <a:t> that is </a:t>
            </a:r>
            <a:r>
              <a:rPr lang="en-US" sz="4000" dirty="0">
                <a:solidFill>
                  <a:srgbClr val="FF0000"/>
                </a:solidFill>
              </a:rPr>
              <a:t>authenticated by that </a:t>
            </a:r>
            <a:r>
              <a:rPr lang="en-US" sz="4000" dirty="0" err="1">
                <a:solidFill>
                  <a:srgbClr val="FF0000"/>
                </a:solidFill>
              </a:rPr>
              <a:t>OpenID</a:t>
            </a:r>
            <a:r>
              <a:rPr lang="en-US" sz="4000" dirty="0">
                <a:solidFill>
                  <a:srgbClr val="FF0000"/>
                </a:solidFill>
              </a:rPr>
              <a:t> service provider.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9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4000" b="1" dirty="0"/>
              <a:t>User </a:t>
            </a:r>
            <a:r>
              <a:rPr lang="en-US" sz="4000" b="1" dirty="0" smtClean="0"/>
              <a:t>authentication</a:t>
            </a:r>
          </a:p>
          <a:p>
            <a:pPr algn="just"/>
            <a:r>
              <a:rPr lang="en-US" sz="4000" dirty="0"/>
              <a:t>Any </a:t>
            </a:r>
            <a:r>
              <a:rPr lang="en-US" sz="4000" dirty="0">
                <a:solidFill>
                  <a:srgbClr val="FF0000"/>
                </a:solidFill>
              </a:rPr>
              <a:t>software </a:t>
            </a:r>
            <a:r>
              <a:rPr lang="en-US" sz="4000" dirty="0" smtClean="0">
                <a:solidFill>
                  <a:srgbClr val="FF0000"/>
                </a:solidFill>
              </a:rPr>
              <a:t>application </a:t>
            </a:r>
            <a:r>
              <a:rPr lang="en-US" sz="4000" dirty="0" smtClean="0"/>
              <a:t>that </a:t>
            </a:r>
            <a:r>
              <a:rPr lang="en-US" sz="4000" dirty="0">
                <a:solidFill>
                  <a:srgbClr val="FF0000"/>
                </a:solidFill>
              </a:rPr>
              <a:t>complies</a:t>
            </a:r>
            <a:r>
              <a:rPr lang="en-US" sz="4000" dirty="0"/>
              <a:t> with the </a:t>
            </a:r>
            <a:r>
              <a:rPr lang="en-US" sz="4000" dirty="0">
                <a:solidFill>
                  <a:srgbClr val="FF0000"/>
                </a:solidFill>
              </a:rPr>
              <a:t>standard accepts an </a:t>
            </a:r>
            <a:r>
              <a:rPr lang="en-US" sz="4000" dirty="0" err="1">
                <a:solidFill>
                  <a:srgbClr val="FF0000"/>
                </a:solidFill>
              </a:rPr>
              <a:t>OpenID</a:t>
            </a:r>
            <a:r>
              <a:rPr lang="en-US" sz="4000" dirty="0"/>
              <a:t> that is </a:t>
            </a:r>
            <a:r>
              <a:rPr lang="en-US" sz="4000" dirty="0">
                <a:solidFill>
                  <a:srgbClr val="FF0000"/>
                </a:solidFill>
              </a:rPr>
              <a:t>authenticated by a trusted provider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4000" dirty="0"/>
              <a:t>A very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impressive group </a:t>
            </a:r>
            <a:r>
              <a:rPr lang="en-US" sz="4000" dirty="0">
                <a:solidFill>
                  <a:srgbClr val="FF0000"/>
                </a:solidFill>
              </a:rPr>
              <a:t>of cloud computing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vendors</a:t>
            </a:r>
            <a:r>
              <a:rPr lang="en-US" sz="4000" dirty="0">
                <a:solidFill>
                  <a:srgbClr val="FF0000"/>
                </a:solidFill>
              </a:rPr>
              <a:t> serve as identity provider</a:t>
            </a:r>
            <a:r>
              <a:rPr lang="en-US" sz="4000" dirty="0"/>
              <a:t>s (or </a:t>
            </a:r>
            <a:r>
              <a:rPr lang="en-US" sz="4000" dirty="0" err="1"/>
              <a:t>OpenID</a:t>
            </a:r>
            <a:r>
              <a:rPr lang="en-US" sz="4000" dirty="0"/>
              <a:t> providers</a:t>
            </a:r>
            <a:r>
              <a:rPr lang="en-US" sz="4000" dirty="0" smtClean="0"/>
              <a:t>), </a:t>
            </a:r>
            <a:r>
              <a:rPr lang="en-US" sz="4000" dirty="0" smtClean="0">
                <a:solidFill>
                  <a:srgbClr val="FF0000"/>
                </a:solidFill>
              </a:rPr>
              <a:t>including </a:t>
            </a:r>
            <a:r>
              <a:rPr lang="en-US" sz="4000" dirty="0">
                <a:solidFill>
                  <a:srgbClr val="FF0000"/>
                </a:solidFill>
              </a:rPr>
              <a:t>AOL,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Facebook, Google, IBM, Microsoft, MySpace, Orange, PayPal,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VeriSign, Live Journal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Ustream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Yahoo!, and others.</a:t>
            </a:r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38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4000" b="1" dirty="0"/>
              <a:t>User </a:t>
            </a:r>
            <a:r>
              <a:rPr lang="en-US" sz="4000" b="1" dirty="0" smtClean="0"/>
              <a:t>authentication</a:t>
            </a:r>
          </a:p>
          <a:p>
            <a:pPr algn="just"/>
            <a:r>
              <a:rPr lang="en-US" sz="4000" dirty="0"/>
              <a:t>Any </a:t>
            </a:r>
            <a:r>
              <a:rPr lang="en-US" sz="4000" dirty="0">
                <a:solidFill>
                  <a:srgbClr val="FF0000"/>
                </a:solidFill>
              </a:rPr>
              <a:t>software </a:t>
            </a:r>
            <a:r>
              <a:rPr lang="en-US" sz="4000" dirty="0" smtClean="0">
                <a:solidFill>
                  <a:srgbClr val="FF0000"/>
                </a:solidFill>
              </a:rPr>
              <a:t>application </a:t>
            </a:r>
            <a:r>
              <a:rPr lang="en-US" sz="4000" dirty="0" smtClean="0"/>
              <a:t>that </a:t>
            </a:r>
            <a:r>
              <a:rPr lang="en-US" sz="4000" dirty="0">
                <a:solidFill>
                  <a:srgbClr val="FF0000"/>
                </a:solidFill>
              </a:rPr>
              <a:t>complies</a:t>
            </a:r>
            <a:r>
              <a:rPr lang="en-US" sz="4000" dirty="0"/>
              <a:t> with the </a:t>
            </a:r>
            <a:r>
              <a:rPr lang="en-US" sz="4000" dirty="0">
                <a:solidFill>
                  <a:srgbClr val="FF0000"/>
                </a:solidFill>
              </a:rPr>
              <a:t>standard accepts an </a:t>
            </a:r>
            <a:r>
              <a:rPr lang="en-US" sz="4000" dirty="0" err="1">
                <a:solidFill>
                  <a:srgbClr val="FF0000"/>
                </a:solidFill>
              </a:rPr>
              <a:t>OpenID</a:t>
            </a:r>
            <a:r>
              <a:rPr lang="en-US" sz="4000" dirty="0"/>
              <a:t> that is </a:t>
            </a:r>
            <a:r>
              <a:rPr lang="en-US" sz="4000" dirty="0">
                <a:solidFill>
                  <a:srgbClr val="FF0000"/>
                </a:solidFill>
              </a:rPr>
              <a:t>authenticated by a trusted provider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4000" dirty="0"/>
              <a:t>A very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impressive group </a:t>
            </a:r>
            <a:r>
              <a:rPr lang="en-US" sz="4000" dirty="0">
                <a:solidFill>
                  <a:srgbClr val="FF0000"/>
                </a:solidFill>
              </a:rPr>
              <a:t>of cloud computing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vendors</a:t>
            </a:r>
            <a:r>
              <a:rPr lang="en-US" sz="4000" dirty="0">
                <a:solidFill>
                  <a:srgbClr val="FF0000"/>
                </a:solidFill>
              </a:rPr>
              <a:t> serve as identity provider</a:t>
            </a:r>
            <a:r>
              <a:rPr lang="en-US" sz="4000" dirty="0"/>
              <a:t>s (or </a:t>
            </a:r>
            <a:r>
              <a:rPr lang="en-US" sz="4000" dirty="0" err="1"/>
              <a:t>OpenID</a:t>
            </a:r>
            <a:r>
              <a:rPr lang="en-US" sz="4000" dirty="0"/>
              <a:t> providers</a:t>
            </a:r>
            <a:r>
              <a:rPr lang="en-US" sz="4000" dirty="0" smtClean="0"/>
              <a:t>), </a:t>
            </a:r>
            <a:r>
              <a:rPr lang="en-US" sz="4000" dirty="0" smtClean="0">
                <a:solidFill>
                  <a:srgbClr val="FF0000"/>
                </a:solidFill>
              </a:rPr>
              <a:t>including </a:t>
            </a:r>
            <a:r>
              <a:rPr lang="en-US" sz="4000" dirty="0">
                <a:solidFill>
                  <a:srgbClr val="FF0000"/>
                </a:solidFill>
              </a:rPr>
              <a:t>AOL,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Facebook, Google, IBM, Microsoft, MySpace, Orange, PayPal,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VeriSign, Live Journal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Ustream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Yahoo!, and others.</a:t>
            </a:r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44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/>
              <a:t>User </a:t>
            </a:r>
            <a:r>
              <a:rPr lang="en-US" sz="4000" b="1" dirty="0" smtClean="0"/>
              <a:t>authentication</a:t>
            </a:r>
          </a:p>
          <a:p>
            <a:pPr algn="just"/>
            <a:r>
              <a:rPr lang="en-US" sz="4000" dirty="0" smtClean="0"/>
              <a:t>The </a:t>
            </a:r>
            <a:r>
              <a:rPr lang="en-US" sz="4000" dirty="0" err="1">
                <a:solidFill>
                  <a:srgbClr val="FF0000"/>
                </a:solidFill>
              </a:rPr>
              <a:t>OpenID</a:t>
            </a:r>
            <a:r>
              <a:rPr lang="en-US" sz="4000" dirty="0"/>
              <a:t> standard applies to the </a:t>
            </a:r>
            <a:r>
              <a:rPr lang="en-US" sz="4000" dirty="0">
                <a:solidFill>
                  <a:srgbClr val="FF0000"/>
                </a:solidFill>
              </a:rPr>
              <a:t>unique identity </a:t>
            </a:r>
            <a:r>
              <a:rPr lang="en-US" sz="4000" dirty="0"/>
              <a:t>of the</a:t>
            </a:r>
            <a:r>
              <a:rPr lang="en-US" sz="4000" dirty="0">
                <a:solidFill>
                  <a:srgbClr val="FF0000"/>
                </a:solidFill>
              </a:rPr>
              <a:t> URL</a:t>
            </a:r>
            <a:r>
              <a:rPr lang="en-US" sz="4000" dirty="0"/>
              <a:t>; it is up to the </a:t>
            </a:r>
            <a:r>
              <a:rPr lang="en-US" sz="4000" dirty="0">
                <a:solidFill>
                  <a:srgbClr val="FF0000"/>
                </a:solidFill>
              </a:rPr>
              <a:t>service provider </a:t>
            </a:r>
            <a:r>
              <a:rPr lang="en-US" sz="4000" dirty="0" smtClean="0"/>
              <a:t>to </a:t>
            </a:r>
            <a:r>
              <a:rPr lang="en-US" sz="4000" dirty="0" smtClean="0">
                <a:solidFill>
                  <a:srgbClr val="FF0000"/>
                </a:solidFill>
              </a:rPr>
              <a:t>store </a:t>
            </a:r>
            <a:r>
              <a:rPr lang="en-US" sz="4000" dirty="0">
                <a:solidFill>
                  <a:srgbClr val="FF0000"/>
                </a:solidFill>
              </a:rPr>
              <a:t>the information and specify</a:t>
            </a:r>
            <a:r>
              <a:rPr lang="en-US" sz="4000" dirty="0"/>
              <a:t> the forms of </a:t>
            </a:r>
            <a:r>
              <a:rPr lang="en-US" sz="4000" dirty="0">
                <a:solidFill>
                  <a:srgbClr val="FF0000"/>
                </a:solidFill>
              </a:rPr>
              <a:t>authentication required </a:t>
            </a:r>
            <a:r>
              <a:rPr lang="en-US" sz="4000" dirty="0"/>
              <a:t>to </a:t>
            </a:r>
            <a:r>
              <a:rPr lang="en-US" sz="4000" dirty="0">
                <a:solidFill>
                  <a:srgbClr val="FF0000"/>
                </a:solidFill>
              </a:rPr>
              <a:t>successfully log </a:t>
            </a:r>
            <a:r>
              <a:rPr lang="en-US" sz="4000" dirty="0"/>
              <a:t>onto </a:t>
            </a:r>
            <a:r>
              <a:rPr lang="en-US" sz="4000" dirty="0" smtClean="0"/>
              <a:t>the system</a:t>
            </a:r>
            <a:r>
              <a:rPr lang="en-US" sz="4000" dirty="0"/>
              <a:t>.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6012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/>
              <a:t>User </a:t>
            </a:r>
            <a:r>
              <a:rPr lang="en-US" sz="4000" b="1" dirty="0" smtClean="0"/>
              <a:t>authentication</a:t>
            </a:r>
          </a:p>
          <a:p>
            <a:pPr algn="just"/>
            <a:r>
              <a:rPr lang="en-US" sz="4000" dirty="0" smtClean="0"/>
              <a:t>Thus </a:t>
            </a:r>
            <a:r>
              <a:rPr lang="en-US" sz="4000" dirty="0"/>
              <a:t>an </a:t>
            </a:r>
            <a:r>
              <a:rPr lang="en-US" sz="4000" dirty="0" err="1">
                <a:solidFill>
                  <a:srgbClr val="FF0000"/>
                </a:solidFill>
              </a:rPr>
              <a:t>OpenID</a:t>
            </a:r>
            <a:r>
              <a:rPr lang="en-US" sz="4000" dirty="0">
                <a:solidFill>
                  <a:srgbClr val="FF0000"/>
                </a:solidFill>
              </a:rPr>
              <a:t> authorization can include not only passwords, </a:t>
            </a:r>
            <a:r>
              <a:rPr lang="en-US" sz="4000" dirty="0"/>
              <a:t>but </a:t>
            </a:r>
            <a:r>
              <a:rPr lang="en-US" sz="4000" dirty="0">
                <a:solidFill>
                  <a:srgbClr val="FF0000"/>
                </a:solidFill>
              </a:rPr>
              <a:t>smart cards, </a:t>
            </a:r>
            <a:r>
              <a:rPr lang="en-US" sz="4000" dirty="0" smtClean="0">
                <a:solidFill>
                  <a:srgbClr val="FF0000"/>
                </a:solidFill>
              </a:rPr>
              <a:t>hardware keys</a:t>
            </a:r>
            <a:r>
              <a:rPr lang="en-US" sz="4000" dirty="0">
                <a:solidFill>
                  <a:srgbClr val="FF0000"/>
                </a:solidFill>
              </a:rPr>
              <a:t>, tokens, and biometrics as well</a:t>
            </a:r>
            <a:r>
              <a:rPr lang="en-US" sz="4000" dirty="0"/>
              <a:t>. </a:t>
            </a:r>
            <a:r>
              <a:rPr lang="en-US" sz="4000" dirty="0" err="1"/>
              <a:t>OpenID</a:t>
            </a:r>
            <a:r>
              <a:rPr lang="en-US" sz="4000" dirty="0"/>
              <a:t> is supported by the </a:t>
            </a:r>
            <a:r>
              <a:rPr lang="en-US" sz="4000" dirty="0" err="1"/>
              <a:t>OpenID</a:t>
            </a:r>
            <a:r>
              <a:rPr lang="en-US" sz="4000" dirty="0"/>
              <a:t> Foundation (http</a:t>
            </a:r>
            <a:r>
              <a:rPr lang="en-US" sz="4000" dirty="0" smtClean="0"/>
              <a:t>:// openid.net/foundation/)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71164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0000" lnSpcReduction="20000"/>
          </a:bodyPr>
          <a:lstStyle/>
          <a:p>
            <a:r>
              <a:rPr lang="en-US" sz="4000" b="1" dirty="0"/>
              <a:t>User </a:t>
            </a:r>
            <a:r>
              <a:rPr lang="en-US" sz="4000" b="1" dirty="0" err="1" smtClean="0"/>
              <a:t>authentication</a:t>
            </a:r>
            <a:r>
              <a:rPr lang="en-US" sz="4000" dirty="0" err="1"/>
              <a:t>These</a:t>
            </a:r>
            <a:r>
              <a:rPr lang="en-US" sz="4000" dirty="0"/>
              <a:t> are samples of trusted providers and their URL formats:</a:t>
            </a:r>
          </a:p>
          <a:p>
            <a:r>
              <a:rPr lang="en-US" sz="4000" dirty="0"/>
              <a:t>l </a:t>
            </a:r>
            <a:r>
              <a:rPr lang="en-US" sz="4000" b="1" dirty="0"/>
              <a:t>Blogger: </a:t>
            </a:r>
            <a:r>
              <a:rPr lang="en-US" sz="4000" dirty="0"/>
              <a:t>&lt;</a:t>
            </a:r>
            <a:r>
              <a:rPr lang="en-US" sz="4000" i="1" dirty="0"/>
              <a:t>username</a:t>
            </a:r>
            <a:r>
              <a:rPr lang="en-US" sz="4000" dirty="0"/>
              <a:t>&gt;.blogger.com or &lt;</a:t>
            </a:r>
            <a:r>
              <a:rPr lang="en-US" sz="4000" i="1" dirty="0" err="1"/>
              <a:t>blogid</a:t>
            </a:r>
            <a:r>
              <a:rPr lang="en-US" sz="4000" dirty="0"/>
              <a:t>&gt;.blogspot.com</a:t>
            </a:r>
          </a:p>
          <a:p>
            <a:r>
              <a:rPr lang="en-US" sz="4000" dirty="0"/>
              <a:t>l </a:t>
            </a:r>
            <a:r>
              <a:rPr lang="en-US" sz="4000" b="1" dirty="0"/>
              <a:t>MySpace: </a:t>
            </a:r>
            <a:r>
              <a:rPr lang="en-US" sz="4000" dirty="0"/>
              <a:t>myspace.com/&lt;</a:t>
            </a:r>
            <a:r>
              <a:rPr lang="en-US" sz="4000" i="1" dirty="0"/>
              <a:t>username</a:t>
            </a:r>
            <a:r>
              <a:rPr lang="en-US" sz="4000" dirty="0"/>
              <a:t>&gt;</a:t>
            </a:r>
          </a:p>
          <a:p>
            <a:r>
              <a:rPr lang="en-US" sz="4000" dirty="0"/>
              <a:t>l </a:t>
            </a:r>
            <a:r>
              <a:rPr lang="en-US" sz="4000" b="1" dirty="0"/>
              <a:t>Google: </a:t>
            </a:r>
            <a:r>
              <a:rPr lang="en-US" sz="4000" dirty="0"/>
              <a:t>https://www.google.com/accounts/o8/id</a:t>
            </a:r>
          </a:p>
          <a:p>
            <a:r>
              <a:rPr lang="en-US" sz="4000" dirty="0"/>
              <a:t>l </a:t>
            </a:r>
            <a:r>
              <a:rPr lang="en-US" sz="4000" b="1" dirty="0"/>
              <a:t>Google Profile: </a:t>
            </a:r>
            <a:r>
              <a:rPr lang="en-US" sz="4000" dirty="0"/>
              <a:t>google.com/profiles/&lt;</a:t>
            </a:r>
            <a:r>
              <a:rPr lang="en-US" sz="4000" i="1" dirty="0"/>
              <a:t>username</a:t>
            </a:r>
            <a:r>
              <a:rPr lang="en-US" sz="4000" dirty="0"/>
              <a:t>&gt;</a:t>
            </a:r>
          </a:p>
          <a:p>
            <a:r>
              <a:rPr lang="en-US" sz="4000" dirty="0"/>
              <a:t>l </a:t>
            </a:r>
            <a:r>
              <a:rPr lang="en-US" sz="4000" b="1" dirty="0"/>
              <a:t>Microsoft: </a:t>
            </a:r>
            <a:r>
              <a:rPr lang="en-US" sz="4000" dirty="0"/>
              <a:t>accountservices.passport.net/</a:t>
            </a:r>
          </a:p>
          <a:p>
            <a:r>
              <a:rPr lang="en-US" sz="4000" dirty="0"/>
              <a:t>l </a:t>
            </a:r>
            <a:r>
              <a:rPr lang="en-US" sz="4000" b="1" dirty="0" err="1"/>
              <a:t>MyOpenID</a:t>
            </a:r>
            <a:r>
              <a:rPr lang="en-US" sz="4000" b="1" dirty="0"/>
              <a:t>: </a:t>
            </a:r>
            <a:r>
              <a:rPr lang="en-US" sz="4000" dirty="0"/>
              <a:t>&lt;</a:t>
            </a:r>
            <a:r>
              <a:rPr lang="en-US" sz="4000" i="1" dirty="0"/>
              <a:t>username</a:t>
            </a:r>
            <a:r>
              <a:rPr lang="en-US" sz="4000" dirty="0"/>
              <a:t>&gt;.myopenid.com</a:t>
            </a:r>
          </a:p>
          <a:p>
            <a:r>
              <a:rPr lang="en-US" sz="4000" dirty="0"/>
              <a:t>l </a:t>
            </a:r>
            <a:r>
              <a:rPr lang="en-US" sz="4000" b="1" dirty="0"/>
              <a:t>Orange: </a:t>
            </a:r>
            <a:r>
              <a:rPr lang="en-US" sz="4000" dirty="0"/>
              <a:t>openid.orange.fr/username or simply orange.fr/</a:t>
            </a:r>
          </a:p>
          <a:p>
            <a:r>
              <a:rPr lang="en-US" sz="4000" dirty="0"/>
              <a:t>l </a:t>
            </a:r>
            <a:r>
              <a:rPr lang="en-US" sz="4000" b="1" dirty="0" err="1"/>
              <a:t>Verisign</a:t>
            </a:r>
            <a:r>
              <a:rPr lang="en-US" sz="4000" b="1" dirty="0"/>
              <a:t>: </a:t>
            </a:r>
            <a:r>
              <a:rPr lang="en-US" sz="4000" dirty="0"/>
              <a:t>&lt;</a:t>
            </a:r>
            <a:r>
              <a:rPr lang="en-US" sz="4000" i="1" dirty="0"/>
              <a:t>username</a:t>
            </a:r>
            <a:r>
              <a:rPr lang="en-US" sz="4000" dirty="0"/>
              <a:t>&gt;.pip.verisinglabs.com</a:t>
            </a:r>
          </a:p>
          <a:p>
            <a:r>
              <a:rPr lang="en-US" sz="4000" dirty="0"/>
              <a:t>l </a:t>
            </a:r>
            <a:r>
              <a:rPr lang="en-US" sz="4000" b="1" dirty="0" err="1"/>
              <a:t>WordPress</a:t>
            </a:r>
            <a:r>
              <a:rPr lang="en-US" sz="4000" b="1" dirty="0"/>
              <a:t>: </a:t>
            </a:r>
            <a:r>
              <a:rPr lang="en-US" sz="4000" dirty="0"/>
              <a:t>&lt;</a:t>
            </a:r>
            <a:r>
              <a:rPr lang="en-US" sz="4000" i="1" dirty="0"/>
              <a:t>username</a:t>
            </a:r>
            <a:r>
              <a:rPr lang="en-US" sz="4000" dirty="0"/>
              <a:t>&gt;.wordpress.com</a:t>
            </a:r>
          </a:p>
          <a:p>
            <a:r>
              <a:rPr lang="en-US" sz="4000" dirty="0"/>
              <a:t>l </a:t>
            </a:r>
            <a:r>
              <a:rPr lang="en-US" sz="4000" b="1" dirty="0"/>
              <a:t>Yahoo!: </a:t>
            </a:r>
            <a:r>
              <a:rPr lang="en-US" sz="4000" dirty="0"/>
              <a:t>openid.yahoo.com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88375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/>
              <a:t>User </a:t>
            </a:r>
            <a:r>
              <a:rPr lang="en-US" sz="4000" b="1" dirty="0" smtClean="0"/>
              <a:t>authentication</a:t>
            </a:r>
          </a:p>
          <a:p>
            <a:pPr algn="just"/>
            <a:r>
              <a:rPr lang="en-US" sz="4000" dirty="0"/>
              <a:t>After you have logged onto a </a:t>
            </a:r>
            <a:r>
              <a:rPr lang="en-US" sz="4000" dirty="0">
                <a:solidFill>
                  <a:srgbClr val="FF0000"/>
                </a:solidFill>
              </a:rPr>
              <a:t>trusted provider, </a:t>
            </a:r>
            <a:r>
              <a:rPr lang="en-US" sz="4000" dirty="0"/>
              <a:t>that logon may provide you access to other </a:t>
            </a:r>
            <a:r>
              <a:rPr lang="en-US" sz="4000" dirty="0" smtClean="0">
                <a:solidFill>
                  <a:srgbClr val="FF0000"/>
                </a:solidFill>
              </a:rPr>
              <a:t>Web sites </a:t>
            </a:r>
            <a:r>
              <a:rPr lang="en-US" sz="4000" dirty="0"/>
              <a:t>that support </a:t>
            </a:r>
            <a:r>
              <a:rPr lang="en-US" sz="4000" dirty="0" err="1"/>
              <a:t>OpenID</a:t>
            </a:r>
            <a:r>
              <a:rPr lang="en-US" sz="4000" dirty="0"/>
              <a:t>. When you request access to a site through your browser (or </a:t>
            </a:r>
            <a:r>
              <a:rPr lang="en-US" sz="4000" dirty="0" smtClean="0"/>
              <a:t>another application </a:t>
            </a:r>
            <a:r>
              <a:rPr lang="en-US" sz="4000" dirty="0"/>
              <a:t>that is referred to as a user-agent), that site </a:t>
            </a:r>
            <a:r>
              <a:rPr lang="en-US" sz="4000" dirty="0">
                <a:solidFill>
                  <a:srgbClr val="FF0000"/>
                </a:solidFill>
              </a:rPr>
              <a:t>serves as the “relying party”</a:t>
            </a:r>
            <a:r>
              <a:rPr lang="en-US" sz="4000" dirty="0"/>
              <a:t> and </a:t>
            </a:r>
            <a:r>
              <a:rPr lang="en-US" sz="4000" dirty="0">
                <a:solidFill>
                  <a:srgbClr val="FF0000"/>
                </a:solidFill>
              </a:rPr>
              <a:t>requests </a:t>
            </a:r>
            <a:r>
              <a:rPr lang="en-US" sz="4000" dirty="0" smtClean="0">
                <a:solidFill>
                  <a:srgbClr val="FF0000"/>
                </a:solidFill>
              </a:rPr>
              <a:t>of the </a:t>
            </a:r>
            <a:r>
              <a:rPr lang="en-US" sz="4000" dirty="0">
                <a:solidFill>
                  <a:srgbClr val="FF0000"/>
                </a:solidFill>
              </a:rPr>
              <a:t>server </a:t>
            </a:r>
            <a:r>
              <a:rPr lang="en-US" sz="4000" dirty="0"/>
              <a:t>or </a:t>
            </a:r>
            <a:r>
              <a:rPr lang="en-US" sz="4000" dirty="0">
                <a:solidFill>
                  <a:srgbClr val="FF0000"/>
                </a:solidFill>
              </a:rPr>
              <a:t>server-age</a:t>
            </a:r>
            <a:r>
              <a:rPr lang="en-US" sz="4000" dirty="0"/>
              <a:t>nt that it verify the </a:t>
            </a:r>
            <a:r>
              <a:rPr lang="en-US" sz="4000" dirty="0">
                <a:solidFill>
                  <a:srgbClr val="FF0000"/>
                </a:solidFill>
              </a:rPr>
              <a:t>end-user’s identifier.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39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/>
              <a:t>User </a:t>
            </a:r>
            <a:r>
              <a:rPr lang="en-US" sz="4000" b="1" dirty="0" smtClean="0"/>
              <a:t>authentication</a:t>
            </a:r>
          </a:p>
          <a:p>
            <a:pPr algn="just"/>
            <a:r>
              <a:rPr lang="en-US" sz="4000" dirty="0"/>
              <a:t>After you have logged onto a </a:t>
            </a:r>
            <a:r>
              <a:rPr lang="en-US" sz="4000" dirty="0">
                <a:solidFill>
                  <a:srgbClr val="FF0000"/>
                </a:solidFill>
              </a:rPr>
              <a:t>trusted provider, </a:t>
            </a:r>
            <a:r>
              <a:rPr lang="en-US" sz="4000" dirty="0"/>
              <a:t>that logon may provide you access to other </a:t>
            </a:r>
            <a:r>
              <a:rPr lang="en-US" sz="4000" dirty="0" smtClean="0">
                <a:solidFill>
                  <a:srgbClr val="FF0000"/>
                </a:solidFill>
              </a:rPr>
              <a:t>Web sites </a:t>
            </a:r>
            <a:r>
              <a:rPr lang="en-US" sz="4000" dirty="0"/>
              <a:t>that support </a:t>
            </a:r>
            <a:r>
              <a:rPr lang="en-US" sz="4000" dirty="0" err="1"/>
              <a:t>OpenID</a:t>
            </a:r>
            <a:r>
              <a:rPr lang="en-US" sz="4000" dirty="0"/>
              <a:t>. When you request access to a site through your browser (or </a:t>
            </a:r>
            <a:r>
              <a:rPr lang="en-US" sz="4000" dirty="0" smtClean="0"/>
              <a:t>another application </a:t>
            </a:r>
            <a:r>
              <a:rPr lang="en-US" sz="4000" dirty="0"/>
              <a:t>that is referred to as a user-agent), that site </a:t>
            </a:r>
            <a:r>
              <a:rPr lang="en-US" sz="4000" dirty="0">
                <a:solidFill>
                  <a:srgbClr val="FF0000"/>
                </a:solidFill>
              </a:rPr>
              <a:t>serves as the “relying party”</a:t>
            </a:r>
            <a:r>
              <a:rPr lang="en-US" sz="4000" dirty="0"/>
              <a:t> and </a:t>
            </a:r>
            <a:r>
              <a:rPr lang="en-US" sz="4000" dirty="0">
                <a:solidFill>
                  <a:srgbClr val="FF0000"/>
                </a:solidFill>
              </a:rPr>
              <a:t>requests </a:t>
            </a:r>
            <a:r>
              <a:rPr lang="en-US" sz="4000" dirty="0" smtClean="0">
                <a:solidFill>
                  <a:srgbClr val="FF0000"/>
                </a:solidFill>
              </a:rPr>
              <a:t>of the </a:t>
            </a:r>
            <a:r>
              <a:rPr lang="en-US" sz="4000" dirty="0">
                <a:solidFill>
                  <a:srgbClr val="FF0000"/>
                </a:solidFill>
              </a:rPr>
              <a:t>server </a:t>
            </a:r>
            <a:r>
              <a:rPr lang="en-US" sz="4000" dirty="0"/>
              <a:t>or </a:t>
            </a:r>
            <a:r>
              <a:rPr lang="en-US" sz="4000" dirty="0">
                <a:solidFill>
                  <a:srgbClr val="FF0000"/>
                </a:solidFill>
              </a:rPr>
              <a:t>server-age</a:t>
            </a:r>
            <a:r>
              <a:rPr lang="en-US" sz="4000" dirty="0"/>
              <a:t>nt that it verify the </a:t>
            </a:r>
            <a:r>
              <a:rPr lang="en-US" sz="4000" dirty="0">
                <a:solidFill>
                  <a:srgbClr val="FF0000"/>
                </a:solidFill>
              </a:rPr>
              <a:t>end-user’s identifier.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67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4000" b="1" dirty="0"/>
              <a:t>Defining the Windows Azure </a:t>
            </a:r>
            <a:r>
              <a:rPr lang="en-US" sz="4000" b="1" dirty="0" smtClean="0"/>
              <a:t>Platform</a:t>
            </a:r>
          </a:p>
          <a:p>
            <a:pPr algn="just"/>
            <a:r>
              <a:rPr lang="en-US" sz="3600" dirty="0"/>
              <a:t>A developer creates an </a:t>
            </a:r>
            <a:r>
              <a:rPr lang="en-US" sz="3600" dirty="0">
                <a:solidFill>
                  <a:srgbClr val="FF0000"/>
                </a:solidFill>
              </a:rPr>
              <a:t>Azure application by first logging onto the Azure portal</a:t>
            </a:r>
            <a:r>
              <a:rPr lang="en-US" sz="3600" dirty="0"/>
              <a:t> from the </a:t>
            </a:r>
            <a:r>
              <a:rPr lang="en-US" sz="3600" dirty="0" smtClean="0"/>
              <a:t>Sign</a:t>
            </a:r>
          </a:p>
          <a:p>
            <a:pPr algn="just"/>
            <a:r>
              <a:rPr lang="en-US" sz="3600" dirty="0"/>
              <a:t>supplying a </a:t>
            </a:r>
            <a:r>
              <a:rPr lang="en-US" sz="3600" dirty="0">
                <a:solidFill>
                  <a:srgbClr val="FF0000"/>
                </a:solidFill>
              </a:rPr>
              <a:t>Windows Live ID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creating a hosted account</a:t>
            </a:r>
            <a:r>
              <a:rPr lang="en-US" sz="3600" dirty="0"/>
              <a:t>, </a:t>
            </a:r>
            <a:r>
              <a:rPr lang="en-US" sz="3600" dirty="0" smtClean="0"/>
              <a:t>and </a:t>
            </a:r>
            <a:r>
              <a:rPr lang="en-US" sz="3600" dirty="0" smtClean="0">
                <a:solidFill>
                  <a:srgbClr val="FF0000"/>
                </a:solidFill>
              </a:rPr>
              <a:t>provisioning </a:t>
            </a:r>
            <a:r>
              <a:rPr lang="en-US" sz="3600" dirty="0">
                <a:solidFill>
                  <a:srgbClr val="FF0000"/>
                </a:solidFill>
              </a:rPr>
              <a:t>a storage account</a:t>
            </a:r>
            <a:r>
              <a:rPr lang="en-US" sz="3600" dirty="0"/>
              <a:t>. The completed application can then be made available to users as </a:t>
            </a:r>
            <a:r>
              <a:rPr lang="en-US" sz="3600" dirty="0" smtClean="0"/>
              <a:t>a hosted </a:t>
            </a:r>
            <a:r>
              <a:rPr lang="en-US" sz="3600" dirty="0"/>
              <a:t>application or service.</a:t>
            </a:r>
            <a:r>
              <a:rPr lang="en-US" sz="3600" dirty="0" smtClean="0"/>
              <a:t> up now button.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5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b="1" smtClean="0">
                <a:solidFill>
                  <a:srgbClr val="FF0000"/>
                </a:solidFill>
              </a:rPr>
              <a:t>Thank </a:t>
            </a:r>
            <a:r>
              <a:rPr lang="en-US" sz="6000" b="1" dirty="0" smtClean="0">
                <a:solidFill>
                  <a:srgbClr val="FF0000"/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797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/>
              <a:t>Defining the Windows Azure </a:t>
            </a:r>
            <a:r>
              <a:rPr lang="en-US" sz="4000" b="1" dirty="0" smtClean="0"/>
              <a:t>Platform</a:t>
            </a:r>
          </a:p>
          <a:p>
            <a:pPr algn="just"/>
            <a:endParaRPr lang="en-US" sz="40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4" y="1447800"/>
            <a:ext cx="8645236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842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4000" b="1" dirty="0" smtClean="0"/>
              <a:t>Choosing </a:t>
            </a:r>
            <a:r>
              <a:rPr lang="en-US" sz="4000" b="1" dirty="0"/>
              <a:t>a </a:t>
            </a:r>
            <a:r>
              <a:rPr lang="en-US" sz="4000" b="1" dirty="0" smtClean="0"/>
              <a:t>Database </a:t>
            </a:r>
            <a:r>
              <a:rPr lang="en-US" sz="4000" b="1" dirty="0"/>
              <a:t>for </a:t>
            </a:r>
            <a:r>
              <a:rPr lang="en-US" sz="4000" b="1" dirty="0" smtClean="0"/>
              <a:t>AWS</a:t>
            </a:r>
          </a:p>
          <a:p>
            <a:pPr algn="just"/>
            <a:r>
              <a:rPr lang="en-US" sz="4000" b="1" dirty="0"/>
              <a:t>In choosing a database solution for your </a:t>
            </a:r>
            <a:r>
              <a:rPr lang="en-US" sz="4000" b="1" dirty="0">
                <a:solidFill>
                  <a:srgbClr val="FF0000"/>
                </a:solidFill>
              </a:rPr>
              <a:t>AWS solutions</a:t>
            </a:r>
            <a:r>
              <a:rPr lang="en-US" sz="4000" b="1" dirty="0"/>
              <a:t>, consider the following factors in </a:t>
            </a:r>
            <a:r>
              <a:rPr lang="en-US" sz="4000" b="1" dirty="0" smtClean="0"/>
              <a:t>making your </a:t>
            </a:r>
            <a:r>
              <a:rPr lang="en-US" sz="4000" b="1" dirty="0"/>
              <a:t>selection:</a:t>
            </a:r>
            <a:endParaRPr lang="en-US" sz="4000" b="1" dirty="0" smtClean="0"/>
          </a:p>
          <a:p>
            <a:pPr algn="just"/>
            <a:r>
              <a:rPr lang="en-US" sz="4000" dirty="0"/>
              <a:t>Choose </a:t>
            </a:r>
            <a:r>
              <a:rPr lang="en-US" sz="4000" dirty="0" smtClean="0">
                <a:solidFill>
                  <a:srgbClr val="FF0000"/>
                </a:solidFill>
              </a:rPr>
              <a:t>Simple DB </a:t>
            </a:r>
            <a:r>
              <a:rPr lang="en-US" sz="4000" dirty="0"/>
              <a:t>when </a:t>
            </a:r>
            <a:r>
              <a:rPr lang="en-US" sz="4000" dirty="0">
                <a:solidFill>
                  <a:srgbClr val="FF0000"/>
                </a:solidFill>
              </a:rPr>
              <a:t>index and query functions</a:t>
            </a:r>
            <a:r>
              <a:rPr lang="en-US" sz="4000" dirty="0"/>
              <a:t> do not require relational </a:t>
            </a:r>
            <a:r>
              <a:rPr lang="en-US" sz="4000" dirty="0" smtClean="0"/>
              <a:t>database support</a:t>
            </a:r>
            <a:r>
              <a:rPr lang="en-US" sz="4000" dirty="0"/>
              <a:t>.</a:t>
            </a:r>
          </a:p>
          <a:p>
            <a:pPr algn="just"/>
            <a:r>
              <a:rPr lang="en-US" sz="4000" dirty="0" smtClean="0"/>
              <a:t> </a:t>
            </a:r>
            <a:r>
              <a:rPr lang="en-US" sz="4000" dirty="0"/>
              <a:t>Use </a:t>
            </a:r>
            <a:r>
              <a:rPr lang="en-US" sz="4000" dirty="0" smtClean="0"/>
              <a:t>Simple DB </a:t>
            </a:r>
            <a:r>
              <a:rPr lang="en-US" sz="4000" dirty="0"/>
              <a:t>for the </a:t>
            </a:r>
            <a:r>
              <a:rPr lang="en-US" sz="4000" dirty="0">
                <a:solidFill>
                  <a:srgbClr val="FF0000"/>
                </a:solidFill>
              </a:rPr>
              <a:t>lowest administrative overhead.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89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 smtClean="0"/>
              <a:t>Choosing </a:t>
            </a:r>
            <a:r>
              <a:rPr lang="en-US" sz="4000" b="1" dirty="0"/>
              <a:t>a </a:t>
            </a:r>
            <a:r>
              <a:rPr lang="en-US" sz="4000" b="1" dirty="0" smtClean="0"/>
              <a:t>Database </a:t>
            </a:r>
            <a:r>
              <a:rPr lang="en-US" sz="4000" b="1" dirty="0"/>
              <a:t>for </a:t>
            </a:r>
            <a:r>
              <a:rPr lang="en-US" sz="4000" b="1" dirty="0" smtClean="0"/>
              <a:t>AWS</a:t>
            </a:r>
          </a:p>
          <a:p>
            <a:r>
              <a:rPr lang="en-US" sz="4000" dirty="0" smtClean="0"/>
              <a:t>Select </a:t>
            </a:r>
            <a:r>
              <a:rPr lang="en-US" sz="4000" dirty="0" err="1" smtClean="0">
                <a:solidFill>
                  <a:srgbClr val="FF0000"/>
                </a:solidFill>
              </a:rPr>
              <a:t>SimpleDB</a:t>
            </a:r>
            <a:r>
              <a:rPr lang="en-US" sz="4000" dirty="0" smtClean="0"/>
              <a:t> </a:t>
            </a:r>
            <a:r>
              <a:rPr lang="en-US" sz="4000" dirty="0"/>
              <a:t>if you want a solution that </a:t>
            </a:r>
            <a:r>
              <a:rPr lang="en-US" sz="4000" dirty="0" err="1">
                <a:solidFill>
                  <a:srgbClr val="FF0000"/>
                </a:solidFill>
              </a:rPr>
              <a:t>autoscales</a:t>
            </a:r>
            <a:r>
              <a:rPr lang="en-US" sz="4000" dirty="0">
                <a:solidFill>
                  <a:srgbClr val="FF0000"/>
                </a:solidFill>
              </a:rPr>
              <a:t> on demand.</a:t>
            </a:r>
          </a:p>
          <a:p>
            <a:r>
              <a:rPr lang="en-US" sz="4000" dirty="0" smtClean="0"/>
              <a:t>Choose </a:t>
            </a:r>
            <a:r>
              <a:rPr lang="en-US" sz="4000" dirty="0" err="1">
                <a:solidFill>
                  <a:srgbClr val="FF0000"/>
                </a:solidFill>
              </a:rPr>
              <a:t>SimpleDB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/>
              <a:t>for a solution that has a </a:t>
            </a:r>
            <a:r>
              <a:rPr lang="en-US" sz="4000" dirty="0">
                <a:solidFill>
                  <a:srgbClr val="FF0000"/>
                </a:solidFill>
              </a:rPr>
              <a:t>very high availability.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33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 smtClean="0"/>
              <a:t>Choosing </a:t>
            </a:r>
            <a:r>
              <a:rPr lang="en-US" sz="4000" b="1" dirty="0"/>
              <a:t>a </a:t>
            </a:r>
            <a:r>
              <a:rPr lang="en-US" sz="4000" b="1" dirty="0" smtClean="0"/>
              <a:t>Database </a:t>
            </a:r>
            <a:r>
              <a:rPr lang="en-US" sz="4000" b="1" dirty="0"/>
              <a:t>for </a:t>
            </a:r>
            <a:r>
              <a:rPr lang="en-US" sz="4000" b="1" dirty="0" smtClean="0"/>
              <a:t>AWS</a:t>
            </a:r>
          </a:p>
          <a:p>
            <a:pPr algn="just"/>
            <a:r>
              <a:rPr lang="en-US" sz="4000" dirty="0"/>
              <a:t>Use </a:t>
            </a:r>
            <a:r>
              <a:rPr lang="en-US" sz="4000" dirty="0">
                <a:solidFill>
                  <a:srgbClr val="FF0000"/>
                </a:solidFill>
              </a:rPr>
              <a:t>RDS </a:t>
            </a:r>
            <a:r>
              <a:rPr lang="en-US" sz="4000" dirty="0"/>
              <a:t>when you have an </a:t>
            </a:r>
            <a:r>
              <a:rPr lang="en-US" sz="4000" dirty="0">
                <a:solidFill>
                  <a:srgbClr val="FF0000"/>
                </a:solidFill>
              </a:rPr>
              <a:t>existing MySQL </a:t>
            </a:r>
            <a:r>
              <a:rPr lang="en-US" sz="4000" dirty="0"/>
              <a:t>database that could be ported and you </a:t>
            </a:r>
            <a:r>
              <a:rPr lang="en-US" sz="4000" dirty="0" smtClean="0"/>
              <a:t>want to </a:t>
            </a:r>
            <a:r>
              <a:rPr lang="en-US" sz="4000" dirty="0">
                <a:solidFill>
                  <a:srgbClr val="FF0000"/>
                </a:solidFill>
              </a:rPr>
              <a:t>minimize the amount of infrastructure </a:t>
            </a:r>
            <a:r>
              <a:rPr lang="en-US" sz="4000" dirty="0"/>
              <a:t>and </a:t>
            </a:r>
            <a:r>
              <a:rPr lang="en-US" sz="4000" dirty="0">
                <a:solidFill>
                  <a:srgbClr val="FF0000"/>
                </a:solidFill>
              </a:rPr>
              <a:t>administrative management required</a:t>
            </a:r>
            <a:r>
              <a:rPr lang="en-US" sz="4000" dirty="0"/>
              <a:t>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07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 smtClean="0"/>
              <a:t>Choosing </a:t>
            </a:r>
            <a:r>
              <a:rPr lang="en-US" sz="4000" b="1" dirty="0"/>
              <a:t>a </a:t>
            </a:r>
            <a:r>
              <a:rPr lang="en-US" sz="4000" b="1" dirty="0" smtClean="0"/>
              <a:t>Database </a:t>
            </a:r>
            <a:r>
              <a:rPr lang="en-US" sz="4000" b="1" dirty="0"/>
              <a:t>for </a:t>
            </a:r>
            <a:r>
              <a:rPr lang="en-US" sz="4000" b="1" dirty="0" smtClean="0"/>
              <a:t>AWS</a:t>
            </a:r>
          </a:p>
          <a:p>
            <a:pPr algn="just"/>
            <a:r>
              <a:rPr lang="en-US" sz="4000" dirty="0"/>
              <a:t>Use </a:t>
            </a:r>
            <a:r>
              <a:rPr lang="en-US" sz="4000" dirty="0">
                <a:solidFill>
                  <a:srgbClr val="FF0000"/>
                </a:solidFill>
              </a:rPr>
              <a:t>RDS </a:t>
            </a:r>
            <a:r>
              <a:rPr lang="en-US" sz="4000" dirty="0"/>
              <a:t>when your </a:t>
            </a:r>
            <a:r>
              <a:rPr lang="en-US" sz="4000" dirty="0">
                <a:solidFill>
                  <a:srgbClr val="FF0000"/>
                </a:solidFill>
              </a:rPr>
              <a:t>database queries require relation between data objects.</a:t>
            </a:r>
          </a:p>
          <a:p>
            <a:pPr algn="just"/>
            <a:r>
              <a:rPr lang="en-US" sz="4000" dirty="0" smtClean="0"/>
              <a:t> </a:t>
            </a:r>
            <a:r>
              <a:rPr lang="en-US" sz="4000" dirty="0"/>
              <a:t>Chose </a:t>
            </a:r>
            <a:r>
              <a:rPr lang="en-US" sz="4000" dirty="0">
                <a:solidFill>
                  <a:srgbClr val="FF0000"/>
                </a:solidFill>
              </a:rPr>
              <a:t>RDS</a:t>
            </a:r>
            <a:r>
              <a:rPr lang="en-US" sz="4000" dirty="0"/>
              <a:t> when you want a database that scales based on an API call and has a </a:t>
            </a:r>
            <a:r>
              <a:rPr lang="en-US" sz="4000" dirty="0" smtClean="0">
                <a:solidFill>
                  <a:srgbClr val="FF0000"/>
                </a:solidFill>
              </a:rPr>
              <a:t>pay-as-you- use-it </a:t>
            </a:r>
            <a:r>
              <a:rPr lang="en-US" sz="4000" dirty="0">
                <a:solidFill>
                  <a:srgbClr val="FF0000"/>
                </a:solidFill>
              </a:rPr>
              <a:t>pricing model.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8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/>
              <a:t>Amazon Relational Database Service (RDS</a:t>
            </a:r>
            <a:r>
              <a:rPr lang="en-US" sz="4000" b="1" dirty="0" smtClean="0"/>
              <a:t>)</a:t>
            </a:r>
            <a:br>
              <a:rPr lang="en-US" sz="4000" b="1" dirty="0" smtClean="0"/>
            </a:br>
            <a:r>
              <a:rPr lang="en-US" sz="4000" dirty="0">
                <a:solidFill>
                  <a:srgbClr val="FF0000"/>
                </a:solidFill>
              </a:rPr>
              <a:t>Amazon Relational Database Service</a:t>
            </a:r>
            <a:r>
              <a:rPr lang="en-US" sz="4000" dirty="0"/>
              <a:t> is a variant of the </a:t>
            </a:r>
            <a:r>
              <a:rPr lang="en-US" sz="4000" dirty="0">
                <a:solidFill>
                  <a:srgbClr val="FF0000"/>
                </a:solidFill>
              </a:rPr>
              <a:t>MySQL5.1 database system</a:t>
            </a:r>
            <a:r>
              <a:rPr lang="en-US" sz="4000" dirty="0"/>
              <a:t>, but one that </a:t>
            </a:r>
            <a:r>
              <a:rPr lang="en-US" sz="4000" dirty="0" smtClean="0"/>
              <a:t>is somewhat </a:t>
            </a:r>
            <a:r>
              <a:rPr lang="en-US" sz="4000" dirty="0"/>
              <a:t>simplified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95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932</Words>
  <Application>Microsoft Office PowerPoint</Application>
  <PresentationFormat>On-screen Show (4:3)</PresentationFormat>
  <Paragraphs>77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131</cp:revision>
  <dcterms:created xsi:type="dcterms:W3CDTF">2006-08-16T00:00:00Z</dcterms:created>
  <dcterms:modified xsi:type="dcterms:W3CDTF">2022-10-12T05:59:21Z</dcterms:modified>
</cp:coreProperties>
</file>